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20"/>
  </p:notesMasterIdLst>
  <p:handoutMasterIdLst>
    <p:handoutMasterId r:id="rId21"/>
  </p:handoutMasterIdLst>
  <p:sldIdLst>
    <p:sldId id="269" r:id="rId3"/>
    <p:sldId id="270" r:id="rId4"/>
    <p:sldId id="272" r:id="rId5"/>
    <p:sldId id="273" r:id="rId6"/>
    <p:sldId id="274" r:id="rId7"/>
    <p:sldId id="280" r:id="rId8"/>
    <p:sldId id="275" r:id="rId9"/>
    <p:sldId id="281" r:id="rId10"/>
    <p:sldId id="279" r:id="rId11"/>
    <p:sldId id="304" r:id="rId12"/>
    <p:sldId id="316" r:id="rId13"/>
    <p:sldId id="286" r:id="rId14"/>
    <p:sldId id="311" r:id="rId15"/>
    <p:sldId id="312" r:id="rId16"/>
    <p:sldId id="313" r:id="rId17"/>
    <p:sldId id="314" r:id="rId18"/>
    <p:sldId id="315"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41"/>
    <a:srgbClr val="95C997"/>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95" autoAdjust="0"/>
    <p:restoredTop sz="94660"/>
  </p:normalViewPr>
  <p:slideViewPr>
    <p:cSldViewPr>
      <p:cViewPr varScale="1">
        <p:scale>
          <a:sx n="90" d="100"/>
          <a:sy n="90" d="100"/>
        </p:scale>
        <p:origin x="102" y="570"/>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11/1/2016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11/1/2016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11/1/2016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11/1/2016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11/1/2016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11/1/2016</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9.xml"/><Relationship Id="rId5" Type="http://schemas.openxmlformats.org/officeDocument/2006/relationships/image" Target="../media/image31.jpg"/><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213" y="-64466"/>
            <a:ext cx="4190999" cy="4038600"/>
          </a:xfrm>
        </p:spPr>
        <p:txBody>
          <a:bodyPr>
            <a:normAutofit fontScale="90000"/>
          </a:bodyPr>
          <a:lstStyle/>
          <a:p>
            <a:r>
              <a:rPr lang="en-US" sz="6700" dirty="0"/>
              <a:t>TOI Annual Education Conference </a:t>
            </a:r>
            <a:br>
              <a:rPr lang="en-US" dirty="0"/>
            </a:br>
            <a:br>
              <a:rPr lang="en-US" dirty="0"/>
            </a:br>
            <a:endParaRPr lang="en-US" dirty="0"/>
          </a:p>
        </p:txBody>
      </p:sp>
      <p:sp>
        <p:nvSpPr>
          <p:cNvPr id="3" name="Subtitle 2"/>
          <p:cNvSpPr>
            <a:spLocks noGrp="1"/>
          </p:cNvSpPr>
          <p:nvPr>
            <p:ph type="subTitle" idx="1"/>
          </p:nvPr>
        </p:nvSpPr>
        <p:spPr>
          <a:xfrm>
            <a:off x="788299" y="2590800"/>
            <a:ext cx="4201213" cy="1475013"/>
          </a:xfrm>
        </p:spPr>
        <p:txBody>
          <a:bodyPr/>
          <a:lstStyle/>
          <a:p>
            <a:r>
              <a:rPr lang="en-US" dirty="0"/>
              <a:t>November 13-15, 2016</a:t>
            </a:r>
          </a:p>
          <a:p>
            <a:r>
              <a:rPr lang="en-US" dirty="0"/>
              <a:t>Springfield, Illinois </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91" r="3191"/>
          <a:stretch>
            <a:fillRect/>
          </a:stretch>
        </p:blipFill>
        <p:spPr>
          <a:xfrm>
            <a:off x="4507383" y="1"/>
            <a:ext cx="5787137" cy="48768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5442">
            <a:off x="374338" y="3858864"/>
            <a:ext cx="2228850" cy="167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524" y="4059297"/>
            <a:ext cx="2483088" cy="1807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84237">
            <a:off x="5803137" y="4200611"/>
            <a:ext cx="2464908" cy="163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0049">
            <a:off x="9960657" y="1206905"/>
            <a:ext cx="1998247" cy="2596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4555">
            <a:off x="8739972" y="4037538"/>
            <a:ext cx="2711192" cy="1807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685800"/>
            <a:ext cx="2514600" cy="3761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6" name="Rectangle 5"/>
          <p:cNvSpPr/>
          <p:nvPr/>
        </p:nvSpPr>
        <p:spPr>
          <a:xfrm>
            <a:off x="811212" y="4572000"/>
            <a:ext cx="2260600" cy="1077218"/>
          </a:xfrm>
          <a:prstGeom prst="rect">
            <a:avLst/>
          </a:prstGeom>
        </p:spPr>
        <p:txBody>
          <a:bodyPr wrap="square">
            <a:spAutoFit/>
          </a:bodyPr>
          <a:lstStyle/>
          <a:p>
            <a:r>
              <a:rPr lang="en-US" i="1" dirty="0"/>
              <a:t>Deanna Wilkins</a:t>
            </a:r>
            <a:endParaRPr lang="en-US" dirty="0"/>
          </a:p>
          <a:p>
            <a:r>
              <a:rPr lang="en-US" dirty="0"/>
              <a:t> </a:t>
            </a:r>
            <a:r>
              <a:rPr lang="en-US" sz="1400" dirty="0"/>
              <a:t>Assessor</a:t>
            </a:r>
            <a:br>
              <a:rPr lang="en-US" sz="1400" dirty="0"/>
            </a:br>
            <a:r>
              <a:rPr lang="en-US" sz="1400" dirty="0"/>
              <a:t> York Township</a:t>
            </a:r>
            <a:br>
              <a:rPr lang="en-US" sz="1400" dirty="0"/>
            </a:br>
            <a:r>
              <a:rPr lang="en-US" sz="1400" dirty="0"/>
              <a:t> DuPage County</a:t>
            </a:r>
            <a:endParaRPr lang="en-US" sz="11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412" y="432777"/>
            <a:ext cx="2765051"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8" name="Rectangle 7"/>
          <p:cNvSpPr/>
          <p:nvPr/>
        </p:nvSpPr>
        <p:spPr>
          <a:xfrm>
            <a:off x="4265612" y="4800600"/>
            <a:ext cx="2260600" cy="1015663"/>
          </a:xfrm>
          <a:prstGeom prst="rect">
            <a:avLst/>
          </a:prstGeom>
        </p:spPr>
        <p:txBody>
          <a:bodyPr wrap="square">
            <a:spAutoFit/>
          </a:bodyPr>
          <a:lstStyle/>
          <a:p>
            <a:r>
              <a:rPr lang="en-US" i="1" dirty="0"/>
              <a:t>Michael Young</a:t>
            </a:r>
          </a:p>
          <a:p>
            <a:r>
              <a:rPr lang="en-US" sz="1400" dirty="0"/>
              <a:t> Supervisor</a:t>
            </a:r>
          </a:p>
          <a:p>
            <a:r>
              <a:rPr lang="en-US" sz="1400" dirty="0"/>
              <a:t> Centralia Township</a:t>
            </a:r>
          </a:p>
          <a:p>
            <a:r>
              <a:rPr lang="en-US" sz="1400" dirty="0"/>
              <a:t> Marion County</a:t>
            </a:r>
            <a:endParaRPr lang="en-US" sz="1000" dirty="0"/>
          </a:p>
        </p:txBody>
      </p:sp>
      <p:sp>
        <p:nvSpPr>
          <p:cNvPr id="15" name="Rectangle 14"/>
          <p:cNvSpPr/>
          <p:nvPr/>
        </p:nvSpPr>
        <p:spPr>
          <a:xfrm>
            <a:off x="7466012" y="220411"/>
            <a:ext cx="4722813" cy="738664"/>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9144470" y="626599"/>
            <a:ext cx="1208985" cy="313932"/>
          </a:xfrm>
          <a:prstGeom prst="rect">
            <a:avLst/>
          </a:prstGeom>
          <a:noFill/>
        </p:spPr>
        <p:txBody>
          <a:bodyPr wrap="none" rtlCol="0">
            <a:spAutoFit/>
          </a:bodyPr>
          <a:lstStyle/>
          <a:p>
            <a:pPr>
              <a:lnSpc>
                <a:spcPct val="90000"/>
              </a:lnSpc>
            </a:pPr>
            <a:r>
              <a:rPr lang="en-US" sz="1600" dirty="0"/>
              <a:t>1949 -2016</a:t>
            </a:r>
          </a:p>
        </p:txBody>
      </p:sp>
      <p:sp>
        <p:nvSpPr>
          <p:cNvPr id="13" name="TextBox 12"/>
          <p:cNvSpPr txBox="1"/>
          <p:nvPr/>
        </p:nvSpPr>
        <p:spPr>
          <a:xfrm>
            <a:off x="8733301" y="220411"/>
            <a:ext cx="2031325" cy="424732"/>
          </a:xfrm>
          <a:prstGeom prst="rect">
            <a:avLst/>
          </a:prstGeom>
          <a:noFill/>
        </p:spPr>
        <p:txBody>
          <a:bodyPr wrap="none" rtlCol="0">
            <a:spAutoFit/>
          </a:bodyPr>
          <a:lstStyle/>
          <a:p>
            <a:pPr>
              <a:lnSpc>
                <a:spcPct val="90000"/>
              </a:lnSpc>
            </a:pPr>
            <a:r>
              <a:rPr lang="en-US" sz="2400" dirty="0"/>
              <a:t>In Memoriam </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600" y="1270745"/>
            <a:ext cx="2291631" cy="2864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8" name="Rectangle 17"/>
          <p:cNvSpPr/>
          <p:nvPr/>
        </p:nvSpPr>
        <p:spPr>
          <a:xfrm>
            <a:off x="7945064" y="4428410"/>
            <a:ext cx="3864348" cy="1667590"/>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7617615" y="4428410"/>
            <a:ext cx="4419599" cy="1477328"/>
          </a:xfrm>
          <a:prstGeom prst="rect">
            <a:avLst/>
          </a:prstGeom>
        </p:spPr>
        <p:txBody>
          <a:bodyPr wrap="square">
            <a:spAutoFit/>
          </a:bodyPr>
          <a:lstStyle/>
          <a:p>
            <a:pPr algn="ctr"/>
            <a:r>
              <a:rPr lang="en-US" i="1" dirty="0"/>
              <a:t> </a:t>
            </a:r>
            <a:r>
              <a:rPr lang="en-US" sz="2400" i="1" dirty="0"/>
              <a:t>Patrick Murphy</a:t>
            </a:r>
          </a:p>
          <a:p>
            <a:pPr algn="ctr"/>
            <a:endParaRPr lang="en-US" sz="2400" i="1" dirty="0"/>
          </a:p>
          <a:p>
            <a:pPr algn="ctr"/>
            <a:r>
              <a:rPr lang="en-US" sz="1400" dirty="0"/>
              <a:t>Supervisor,  Belvidere Township/Boone County</a:t>
            </a:r>
          </a:p>
          <a:p>
            <a:pPr algn="ctr"/>
            <a:r>
              <a:rPr lang="en-US" sz="1400" dirty="0"/>
              <a:t>Member of the TOI Supervisors Division </a:t>
            </a:r>
          </a:p>
          <a:p>
            <a:pPr algn="ctr"/>
            <a:r>
              <a:rPr lang="en-US" sz="1400" dirty="0"/>
              <a:t>TOI Board member since 2014</a:t>
            </a:r>
            <a:endParaRPr lang="en-US" sz="800" dirty="0"/>
          </a:p>
        </p:txBody>
      </p:sp>
    </p:spTree>
    <p:extLst>
      <p:ext uri="{BB962C8B-B14F-4D97-AF65-F5344CB8AC3E}">
        <p14:creationId xmlns:p14="http://schemas.microsoft.com/office/powerpoint/2010/main" val="21423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88825" cy="609601"/>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 Memoriam </a:t>
            </a:r>
          </a:p>
        </p:txBody>
      </p:sp>
      <p:sp>
        <p:nvSpPr>
          <p:cNvPr id="3" name="TextBox 2"/>
          <p:cNvSpPr txBox="1"/>
          <p:nvPr/>
        </p:nvSpPr>
        <p:spPr>
          <a:xfrm>
            <a:off x="455612" y="964027"/>
            <a:ext cx="4722813" cy="701731"/>
          </a:xfrm>
          <a:prstGeom prst="rect">
            <a:avLst/>
          </a:prstGeom>
          <a:noFill/>
        </p:spPr>
        <p:txBody>
          <a:bodyPr wrap="square" rtlCol="0">
            <a:spAutoFit/>
          </a:bodyPr>
          <a:lstStyle/>
          <a:p>
            <a:pPr algn="ctr">
              <a:lnSpc>
                <a:spcPct val="90000"/>
              </a:lnSpc>
            </a:pPr>
            <a:r>
              <a:rPr lang="en-US" sz="2400" dirty="0"/>
              <a:t>Dr. Paul Green</a:t>
            </a:r>
          </a:p>
          <a:p>
            <a:pPr algn="ctr">
              <a:lnSpc>
                <a:spcPct val="90000"/>
              </a:lnSpc>
            </a:pPr>
            <a:r>
              <a:rPr lang="en-US" sz="2000" dirty="0"/>
              <a:t>1943-2016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1364" b="4546"/>
          <a:stretch/>
        </p:blipFill>
        <p:spPr>
          <a:xfrm>
            <a:off x="288858" y="2488124"/>
            <a:ext cx="2715670" cy="2924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3301870" y="1965249"/>
            <a:ext cx="2667000" cy="3970318"/>
          </a:xfrm>
          <a:prstGeom prst="rect">
            <a:avLst/>
          </a:prstGeom>
          <a:noFill/>
        </p:spPr>
        <p:txBody>
          <a:bodyPr wrap="square" rtlCol="0">
            <a:spAutoFit/>
          </a:bodyPr>
          <a:lstStyle/>
          <a:p>
            <a:pPr>
              <a:lnSpc>
                <a:spcPct val="90000"/>
              </a:lnSpc>
            </a:pPr>
            <a:r>
              <a:rPr lang="en-US" sz="1400" dirty="0"/>
              <a:t>Dr. Paul Green was a familiar face at TOI education events in the 1980’s, 1990’s and early 2000’s. </a:t>
            </a:r>
          </a:p>
          <a:p>
            <a:pPr>
              <a:lnSpc>
                <a:spcPct val="90000"/>
              </a:lnSpc>
            </a:pPr>
            <a:endParaRPr lang="en-US" sz="1400" dirty="0"/>
          </a:p>
          <a:p>
            <a:pPr>
              <a:lnSpc>
                <a:spcPct val="90000"/>
              </a:lnSpc>
            </a:pPr>
            <a:r>
              <a:rPr lang="en-US" sz="1400" dirty="0"/>
              <a:t>Dr. Green led the charge by putting together training seminars for township officials co-sponsored by </a:t>
            </a:r>
          </a:p>
          <a:p>
            <a:pPr>
              <a:lnSpc>
                <a:spcPct val="90000"/>
              </a:lnSpc>
            </a:pPr>
            <a:r>
              <a:rPr lang="en-US" sz="1400" dirty="0"/>
              <a:t>the Illinois Department of Commerce and Community Affairs, Governor's State University's Institute for Public Policy and Administration, and TOI. </a:t>
            </a:r>
          </a:p>
          <a:p>
            <a:pPr>
              <a:lnSpc>
                <a:spcPct val="90000"/>
              </a:lnSpc>
            </a:pPr>
            <a:endParaRPr lang="en-US" sz="1400" dirty="0"/>
          </a:p>
          <a:p>
            <a:pPr>
              <a:lnSpc>
                <a:spcPct val="90000"/>
              </a:lnSpc>
            </a:pPr>
            <a:r>
              <a:rPr lang="en-US" sz="1400" dirty="0"/>
              <a:t>He also served as a township official, as Monee Township (Will County) Supervisor from 1977-1983.</a:t>
            </a:r>
            <a:endParaRPr lang="en-US" dirty="0"/>
          </a:p>
        </p:txBody>
      </p:sp>
      <p:cxnSp>
        <p:nvCxnSpPr>
          <p:cNvPr id="6" name="Straight Connector 5"/>
          <p:cNvCxnSpPr/>
          <p:nvPr/>
        </p:nvCxnSpPr>
        <p:spPr>
          <a:xfrm>
            <a:off x="5968870" y="1064010"/>
            <a:ext cx="0" cy="5565390"/>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05521" y="964026"/>
            <a:ext cx="4722813" cy="701731"/>
          </a:xfrm>
          <a:prstGeom prst="rect">
            <a:avLst/>
          </a:prstGeom>
          <a:noFill/>
        </p:spPr>
        <p:txBody>
          <a:bodyPr wrap="square" rtlCol="0">
            <a:spAutoFit/>
          </a:bodyPr>
          <a:lstStyle/>
          <a:p>
            <a:pPr algn="ctr">
              <a:lnSpc>
                <a:spcPct val="90000"/>
              </a:lnSpc>
            </a:pPr>
            <a:r>
              <a:rPr lang="en-US" sz="2400" dirty="0"/>
              <a:t>Shirley J. Green </a:t>
            </a:r>
          </a:p>
          <a:p>
            <a:pPr algn="ctr">
              <a:lnSpc>
                <a:spcPct val="90000"/>
              </a:lnSpc>
            </a:pPr>
            <a:r>
              <a:rPr lang="en-US" sz="2000" dirty="0"/>
              <a:t>1925-2016 </a:t>
            </a:r>
          </a:p>
        </p:txBody>
      </p:sp>
      <p:sp>
        <p:nvSpPr>
          <p:cNvPr id="8" name="TextBox 7"/>
          <p:cNvSpPr txBox="1"/>
          <p:nvPr/>
        </p:nvSpPr>
        <p:spPr>
          <a:xfrm>
            <a:off x="6255765" y="3836178"/>
            <a:ext cx="5638800" cy="2890022"/>
          </a:xfrm>
          <a:prstGeom prst="rect">
            <a:avLst/>
          </a:prstGeom>
          <a:noFill/>
        </p:spPr>
        <p:txBody>
          <a:bodyPr wrap="square" rtlCol="0">
            <a:spAutoFit/>
          </a:bodyPr>
          <a:lstStyle/>
          <a:p>
            <a:pPr>
              <a:lnSpc>
                <a:spcPct val="90000"/>
              </a:lnSpc>
            </a:pPr>
            <a:r>
              <a:rPr lang="en-US" sz="1400" dirty="0"/>
              <a:t>Shirley J. Green was </a:t>
            </a:r>
            <a:r>
              <a:rPr lang="en-US" sz="1400" dirty="0" err="1"/>
              <a:t>TOI’s</a:t>
            </a:r>
            <a:r>
              <a:rPr lang="en-US" sz="1400" dirty="0"/>
              <a:t> first female president and a former assessor for Rich Township (Cook County) for 20 years. </a:t>
            </a:r>
          </a:p>
          <a:p>
            <a:pPr>
              <a:lnSpc>
                <a:spcPct val="90000"/>
              </a:lnSpc>
            </a:pPr>
            <a:endParaRPr lang="en-US" sz="1400" dirty="0"/>
          </a:p>
          <a:p>
            <a:pPr>
              <a:lnSpc>
                <a:spcPct val="90000"/>
              </a:lnSpc>
            </a:pPr>
            <a:r>
              <a:rPr lang="en-US" sz="1400" dirty="0"/>
              <a:t>Shirley became a member of the TOI Board of Directors in 1977. She served as Secretary of TOI Board 1980-1983, 3rd Vice President of TOI Board 1983-1985, 2nd Vice President of TOI Board 1985-1986, 1st Vice President of TOI Board 1986-1989, President (1989-1991). She also held the office of President of the Cook Township Assessors Organization, President of the Township Officials of Cook County, President of the Illinois Assessment Institute, and served on the </a:t>
            </a:r>
            <a:r>
              <a:rPr lang="en-US" sz="1400" dirty="0" err="1"/>
              <a:t>TOIRMA</a:t>
            </a:r>
            <a:r>
              <a:rPr lang="en-US" sz="1400" dirty="0"/>
              <a:t> Operating Committee. She received an award from the Illinois Township Assessor's Association as well as the Marshall Thoreau award for distinguished professional and personal dedication.</a:t>
            </a:r>
          </a:p>
          <a:p>
            <a:pPr>
              <a:lnSpc>
                <a:spcPct val="90000"/>
              </a:lnSpc>
            </a:pP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4284" y="1067554"/>
            <a:ext cx="1630937" cy="238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7037" y="1889025"/>
            <a:ext cx="1539780" cy="1723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080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012" y="381000"/>
            <a:ext cx="3926996"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Rectangle 4"/>
          <p:cNvSpPr/>
          <p:nvPr/>
        </p:nvSpPr>
        <p:spPr>
          <a:xfrm>
            <a:off x="7008812" y="609600"/>
            <a:ext cx="4800600" cy="3416320"/>
          </a:xfrm>
          <a:prstGeom prst="rect">
            <a:avLst/>
          </a:prstGeom>
        </p:spPr>
        <p:txBody>
          <a:bodyPr wrap="square">
            <a:spAutoFit/>
          </a:bodyPr>
          <a:lstStyle/>
          <a:p>
            <a:r>
              <a:rPr lang="en-US" sz="2000" dirty="0">
                <a:solidFill>
                  <a:schemeClr val="accent1">
                    <a:lumMod val="75000"/>
                  </a:schemeClr>
                </a:solidFill>
              </a:rPr>
              <a:t>Congratulations to TOI 2nd Vice President/South Rock Island Assessor Susie </a:t>
            </a:r>
            <a:r>
              <a:rPr lang="en-US" sz="2000" dirty="0" err="1">
                <a:solidFill>
                  <a:schemeClr val="accent1">
                    <a:lumMod val="75000"/>
                  </a:schemeClr>
                </a:solidFill>
              </a:rPr>
              <a:t>Carpentier</a:t>
            </a:r>
            <a:r>
              <a:rPr lang="en-US" sz="2000" dirty="0">
                <a:solidFill>
                  <a:schemeClr val="accent1">
                    <a:lumMod val="75000"/>
                  </a:schemeClr>
                </a:solidFill>
              </a:rPr>
              <a:t>, who retired on August 31. She has been a township assessor since 1993. </a:t>
            </a:r>
          </a:p>
          <a:p>
            <a:endParaRPr lang="en-US" dirty="0"/>
          </a:p>
          <a:p>
            <a:endParaRPr lang="en-US" dirty="0"/>
          </a:p>
          <a:p>
            <a:r>
              <a:rPr lang="en-US" sz="1600" dirty="0"/>
              <a:t>Pictured from left to right: TOI 2nd Vice President/South Rock Island (Rock Island County) Assessor Susie </a:t>
            </a:r>
            <a:r>
              <a:rPr lang="en-US" sz="1600" dirty="0" err="1"/>
              <a:t>Carpentier</a:t>
            </a:r>
            <a:r>
              <a:rPr lang="en-US" sz="1600" dirty="0"/>
              <a:t>, TOI Executive Director Bryan Smith, and TOI President/Newell Township (Vermilion County) Assessor Karen Reese.</a:t>
            </a:r>
          </a:p>
        </p:txBody>
      </p:sp>
    </p:spTree>
    <p:extLst>
      <p:ext uri="{BB962C8B-B14F-4D97-AF65-F5344CB8AC3E}">
        <p14:creationId xmlns:p14="http://schemas.microsoft.com/office/powerpoint/2010/main" val="38666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501"/>
            <a:ext cx="4646612" cy="2667001"/>
          </a:xfrm>
        </p:spPr>
        <p:txBody>
          <a:bodyPr>
            <a:normAutofit/>
          </a:bodyPr>
          <a:lstStyle/>
          <a:p>
            <a:pPr algn="ctr"/>
            <a:r>
              <a:rPr lang="en-US" dirty="0"/>
              <a:t>Thank you to our 2016 conference sponsors and exhibitors!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812" y="704513"/>
            <a:ext cx="3886200" cy="459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65761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4113212" y="5958573"/>
            <a:ext cx="2730235"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Platinum Sponsors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2057399"/>
            <a:ext cx="2444179" cy="274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089" y="2256452"/>
            <a:ext cx="2714625"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212" y="2125824"/>
            <a:ext cx="3752746" cy="2684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429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4037012" y="6019864"/>
            <a:ext cx="2140330"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Gold Sponsors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57400"/>
            <a:ext cx="2667000" cy="2759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812" y="1650899"/>
            <a:ext cx="5335057" cy="1480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812" y="3941565"/>
            <a:ext cx="6569510" cy="142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35674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1230698" y="5358735"/>
            <a:ext cx="2075248"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Silver Sponsor</a:t>
            </a:r>
          </a:p>
        </p:txBody>
      </p:sp>
      <p:sp>
        <p:nvSpPr>
          <p:cNvPr id="10" name="TextBox 9"/>
          <p:cNvSpPr txBox="1"/>
          <p:nvPr/>
        </p:nvSpPr>
        <p:spPr>
          <a:xfrm>
            <a:off x="7387845" y="5358735"/>
            <a:ext cx="2002471"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App Sponsors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2438400"/>
            <a:ext cx="3432516" cy="10735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165" y="739572"/>
            <a:ext cx="2154936" cy="2418572"/>
          </a:xfrm>
          <a:prstGeom prst="rect">
            <a:avLst/>
          </a:prstGeom>
        </p:spPr>
      </p:pic>
      <p:cxnSp>
        <p:nvCxnSpPr>
          <p:cNvPr id="11" name="Straight Connector 10"/>
          <p:cNvCxnSpPr/>
          <p:nvPr/>
        </p:nvCxnSpPr>
        <p:spPr>
          <a:xfrm>
            <a:off x="4799012" y="1219200"/>
            <a:ext cx="0" cy="4648200"/>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3812" y="2418184"/>
            <a:ext cx="2636536" cy="1458149"/>
          </a:xfrm>
          <a:prstGeom prst="rect">
            <a:avLst/>
          </a:prstGeom>
        </p:spPr>
      </p:pic>
      <p:sp>
        <p:nvSpPr>
          <p:cNvPr id="13" name="Rectangle 12"/>
          <p:cNvSpPr/>
          <p:nvPr/>
        </p:nvSpPr>
        <p:spPr>
          <a:xfrm>
            <a:off x="5497479" y="3543300"/>
            <a:ext cx="2891602" cy="1428776"/>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65000"/>
                    <a:lumOff val="35000"/>
                  </a:schemeClr>
                </a:solidFill>
              </a:rPr>
              <a:t>Township Officials of Illinois Divisions</a:t>
            </a:r>
          </a:p>
        </p:txBody>
      </p:sp>
    </p:spTree>
    <p:extLst>
      <p:ext uri="{BB962C8B-B14F-4D97-AF65-F5344CB8AC3E}">
        <p14:creationId xmlns:p14="http://schemas.microsoft.com/office/powerpoint/2010/main" val="18723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0412" y="0"/>
            <a:ext cx="6534349" cy="6172200"/>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760412" y="-76200"/>
            <a:ext cx="6534349" cy="4267199"/>
          </a:xfrm>
        </p:spPr>
        <p:txBody>
          <a:bodyPr>
            <a:normAutofit/>
          </a:bodyPr>
          <a:lstStyle/>
          <a:p>
            <a:pPr algn="ctr"/>
            <a:r>
              <a:rPr lang="en-US" sz="3600" dirty="0">
                <a:solidFill>
                  <a:schemeClr val="accent1">
                    <a:lumMod val="75000"/>
                  </a:schemeClr>
                </a:solidFill>
              </a:rPr>
              <a:t>Thank you to everyone who attended and helped make </a:t>
            </a:r>
            <a:br>
              <a:rPr lang="en-US" sz="3600" dirty="0">
                <a:solidFill>
                  <a:schemeClr val="accent1">
                    <a:lumMod val="75000"/>
                  </a:schemeClr>
                </a:solidFill>
              </a:rPr>
            </a:br>
            <a:r>
              <a:rPr lang="en-US" sz="3600" dirty="0" err="1">
                <a:solidFill>
                  <a:schemeClr val="accent1">
                    <a:lumMod val="75000"/>
                  </a:schemeClr>
                </a:solidFill>
              </a:rPr>
              <a:t>TOI’s</a:t>
            </a:r>
            <a:r>
              <a:rPr lang="en-US" sz="3600" dirty="0">
                <a:solidFill>
                  <a:schemeClr val="accent1">
                    <a:lumMod val="75000"/>
                  </a:schemeClr>
                </a:solidFill>
              </a:rPr>
              <a:t> 2016 Educational Conference a success. </a:t>
            </a:r>
            <a:br>
              <a:rPr lang="en-US" sz="3600" dirty="0">
                <a:solidFill>
                  <a:schemeClr val="accent1">
                    <a:lumMod val="75000"/>
                  </a:schemeClr>
                </a:solidFill>
              </a:rPr>
            </a:br>
            <a:r>
              <a:rPr lang="en-US" sz="3600" dirty="0">
                <a:solidFill>
                  <a:schemeClr val="accent1">
                    <a:lumMod val="75000"/>
                  </a:schemeClr>
                </a:solidFill>
              </a:rPr>
              <a:t>See you next year!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2412" y="838200"/>
            <a:ext cx="2062275" cy="2438400"/>
          </a:xfrm>
          <a:prstGeom prst="rect">
            <a:avLst/>
          </a:prstGeom>
        </p:spPr>
      </p:pic>
    </p:spTree>
    <p:extLst>
      <p:ext uri="{BB962C8B-B14F-4D97-AF65-F5344CB8AC3E}">
        <p14:creationId xmlns:p14="http://schemas.microsoft.com/office/powerpoint/2010/main" val="89392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1631" y="4170886"/>
            <a:ext cx="3124200" cy="1447800"/>
          </a:xfrm>
        </p:spPr>
        <p:txBody>
          <a:bodyPr>
            <a:normAutofit/>
          </a:bodyPr>
          <a:lstStyle/>
          <a:p>
            <a:r>
              <a:rPr lang="en-US" sz="1800" b="1" dirty="0"/>
              <a:t> </a:t>
            </a:r>
            <a:r>
              <a:rPr lang="en-US" sz="1800" b="1" dirty="0">
                <a:solidFill>
                  <a:schemeClr val="tx1"/>
                </a:solidFill>
              </a:rPr>
              <a:t>President</a:t>
            </a:r>
            <a:br>
              <a:rPr lang="en-US" dirty="0">
                <a:solidFill>
                  <a:schemeClr val="tx1"/>
                </a:solidFill>
              </a:rPr>
            </a:br>
            <a:r>
              <a:rPr lang="en-US" i="1" dirty="0">
                <a:solidFill>
                  <a:schemeClr val="tx1"/>
                </a:solidFill>
              </a:rPr>
              <a:t> Karen L. Reese</a:t>
            </a:r>
            <a:endParaRPr lang="en-US" dirty="0">
              <a:solidFill>
                <a:schemeClr val="tx1"/>
              </a:solidFill>
            </a:endParaRPr>
          </a:p>
          <a:p>
            <a:r>
              <a:rPr lang="en-US" dirty="0">
                <a:solidFill>
                  <a:schemeClr val="tx1"/>
                </a:solidFill>
              </a:rPr>
              <a:t> </a:t>
            </a:r>
            <a:r>
              <a:rPr lang="en-US" sz="1400" dirty="0">
                <a:solidFill>
                  <a:schemeClr val="tx1"/>
                </a:solidFill>
              </a:rPr>
              <a:t>Assessor</a:t>
            </a:r>
            <a:br>
              <a:rPr lang="en-US" sz="1400" dirty="0">
                <a:solidFill>
                  <a:schemeClr val="tx1"/>
                </a:solidFill>
              </a:rPr>
            </a:br>
            <a:r>
              <a:rPr lang="en-US" sz="1400" dirty="0">
                <a:solidFill>
                  <a:schemeClr val="tx1"/>
                </a:solidFill>
              </a:rPr>
              <a:t> Newell Township</a:t>
            </a:r>
            <a:br>
              <a:rPr lang="en-US" sz="1400" dirty="0">
                <a:solidFill>
                  <a:schemeClr val="tx1"/>
                </a:solidFill>
              </a:rPr>
            </a:br>
            <a:r>
              <a:rPr lang="en-US" sz="1400" dirty="0">
                <a:solidFill>
                  <a:schemeClr val="tx1"/>
                </a:solidFill>
              </a:rPr>
              <a:t> Vermilion County</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9" y="963277"/>
            <a:ext cx="2324099" cy="293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538" y="1535238"/>
            <a:ext cx="2058192" cy="2944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6" name="Rectangle 5"/>
          <p:cNvSpPr/>
          <p:nvPr/>
        </p:nvSpPr>
        <p:spPr>
          <a:xfrm>
            <a:off x="3698937" y="4569080"/>
            <a:ext cx="2817812" cy="1354217"/>
          </a:xfrm>
          <a:prstGeom prst="rect">
            <a:avLst/>
          </a:prstGeom>
        </p:spPr>
        <p:txBody>
          <a:bodyPr wrap="square">
            <a:spAutoFit/>
          </a:bodyPr>
          <a:lstStyle/>
          <a:p>
            <a:r>
              <a:rPr lang="en-US" b="1" dirty="0"/>
              <a:t>1st Vice President</a:t>
            </a:r>
            <a:endParaRPr lang="en-US" dirty="0"/>
          </a:p>
          <a:p>
            <a:r>
              <a:rPr lang="en-US" i="1" dirty="0"/>
              <a:t> Robert J. Miller</a:t>
            </a:r>
            <a:endParaRPr lang="en-US" dirty="0"/>
          </a:p>
          <a:p>
            <a:r>
              <a:rPr lang="en-US" dirty="0"/>
              <a:t> </a:t>
            </a:r>
            <a:r>
              <a:rPr lang="en-US" sz="1400" dirty="0"/>
              <a:t>Highway Commissioner</a:t>
            </a:r>
            <a:br>
              <a:rPr lang="en-US" sz="1400" dirty="0"/>
            </a:br>
            <a:r>
              <a:rPr lang="en-US" sz="1400" dirty="0"/>
              <a:t> Algonquin Township</a:t>
            </a:r>
            <a:br>
              <a:rPr lang="en-US" sz="1400" dirty="0"/>
            </a:br>
            <a:r>
              <a:rPr lang="en-US" sz="1400" dirty="0"/>
              <a:t> McHenry County</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370" y="736865"/>
            <a:ext cx="2168632" cy="2286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9" name="Rectangle 8"/>
          <p:cNvSpPr/>
          <p:nvPr/>
        </p:nvSpPr>
        <p:spPr>
          <a:xfrm>
            <a:off x="6491982" y="3289258"/>
            <a:ext cx="2381591" cy="1631216"/>
          </a:xfrm>
          <a:prstGeom prst="rect">
            <a:avLst/>
          </a:prstGeom>
        </p:spPr>
        <p:txBody>
          <a:bodyPr wrap="square">
            <a:spAutoFit/>
          </a:bodyPr>
          <a:lstStyle/>
          <a:p>
            <a:r>
              <a:rPr lang="en-US" b="1" dirty="0"/>
              <a:t>3rd Vice President</a:t>
            </a:r>
            <a:br>
              <a:rPr lang="en-US" dirty="0"/>
            </a:br>
            <a:r>
              <a:rPr lang="en-US" i="1" dirty="0"/>
              <a:t> Danny Hanning</a:t>
            </a:r>
            <a:endParaRPr lang="en-US" dirty="0"/>
          </a:p>
          <a:p>
            <a:r>
              <a:rPr lang="en-US" dirty="0"/>
              <a:t> </a:t>
            </a:r>
            <a:r>
              <a:rPr lang="en-US" sz="1400" dirty="0"/>
              <a:t>Highway Commissioner</a:t>
            </a:r>
            <a:br>
              <a:rPr lang="en-US" sz="1400" dirty="0"/>
            </a:br>
            <a:r>
              <a:rPr lang="en-US" sz="1400" dirty="0"/>
              <a:t> Huntsville Township</a:t>
            </a:r>
            <a:br>
              <a:rPr lang="en-US" sz="1400" dirty="0"/>
            </a:br>
            <a:r>
              <a:rPr lang="en-US" sz="1400" dirty="0"/>
              <a:t> Schuyler County</a:t>
            </a:r>
          </a:p>
          <a:p>
            <a:r>
              <a:rPr lang="en-US" dirty="0"/>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948" y="1123140"/>
            <a:ext cx="2349594" cy="261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1" name="Rectangle 10"/>
          <p:cNvSpPr/>
          <p:nvPr/>
        </p:nvSpPr>
        <p:spPr>
          <a:xfrm>
            <a:off x="9521719" y="3846502"/>
            <a:ext cx="1752600" cy="1354217"/>
          </a:xfrm>
          <a:prstGeom prst="rect">
            <a:avLst/>
          </a:prstGeom>
        </p:spPr>
        <p:txBody>
          <a:bodyPr wrap="square">
            <a:spAutoFit/>
          </a:bodyPr>
          <a:lstStyle/>
          <a:p>
            <a:r>
              <a:rPr lang="en-US" b="1" dirty="0"/>
              <a:t>Secretary</a:t>
            </a:r>
            <a:endParaRPr lang="en-US" dirty="0"/>
          </a:p>
          <a:p>
            <a:r>
              <a:rPr lang="en-US" i="1" dirty="0"/>
              <a:t> Susan Curtiss</a:t>
            </a:r>
            <a:endParaRPr lang="en-US" dirty="0"/>
          </a:p>
          <a:p>
            <a:r>
              <a:rPr lang="en-US" dirty="0"/>
              <a:t> </a:t>
            </a:r>
            <a:r>
              <a:rPr lang="en-US" sz="1400" dirty="0"/>
              <a:t>Supervisor</a:t>
            </a:r>
            <a:br>
              <a:rPr lang="en-US" sz="1400" dirty="0"/>
            </a:br>
            <a:r>
              <a:rPr lang="en-US" sz="1400" dirty="0"/>
              <a:t> Esmen Township</a:t>
            </a:r>
            <a:br>
              <a:rPr lang="en-US" sz="1400" dirty="0"/>
            </a:br>
            <a:r>
              <a:rPr lang="en-US" sz="1400" dirty="0"/>
              <a:t> Livingston County</a:t>
            </a:r>
            <a:endParaRPr lang="en-US" dirty="0"/>
          </a:p>
        </p:txBody>
      </p:sp>
      <p:sp>
        <p:nvSpPr>
          <p:cNvPr id="12" name="Subtitle 2"/>
          <p:cNvSpPr txBox="1">
            <a:spLocks/>
          </p:cNvSpPr>
          <p:nvPr/>
        </p:nvSpPr>
        <p:spPr>
          <a:xfrm>
            <a:off x="535843" y="292218"/>
            <a:ext cx="4572000" cy="41750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r>
              <a:rPr lang="en-US" sz="2800" dirty="0"/>
              <a:t>2016 Board of Directors</a:t>
            </a:r>
          </a:p>
        </p:txBody>
      </p:sp>
    </p:spTree>
    <p:extLst>
      <p:ext uri="{BB962C8B-B14F-4D97-AF65-F5344CB8AC3E}">
        <p14:creationId xmlns:p14="http://schemas.microsoft.com/office/powerpoint/2010/main" val="7463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1600200"/>
            <a:ext cx="1752600" cy="2409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9" name="Rectangle 8"/>
          <p:cNvSpPr/>
          <p:nvPr/>
        </p:nvSpPr>
        <p:spPr>
          <a:xfrm>
            <a:off x="665518" y="4114800"/>
            <a:ext cx="2514600" cy="1508105"/>
          </a:xfrm>
          <a:prstGeom prst="rect">
            <a:avLst/>
          </a:prstGeom>
        </p:spPr>
        <p:txBody>
          <a:bodyPr wrap="square">
            <a:spAutoFit/>
          </a:bodyPr>
          <a:lstStyle/>
          <a:p>
            <a:r>
              <a:rPr lang="en-US" sz="2400" b="1" dirty="0"/>
              <a:t> </a:t>
            </a:r>
            <a:r>
              <a:rPr lang="en-US" b="1" dirty="0"/>
              <a:t>Treasurer</a:t>
            </a:r>
            <a:br>
              <a:rPr lang="en-US" dirty="0"/>
            </a:br>
            <a:r>
              <a:rPr lang="en-US" i="1" dirty="0"/>
              <a:t> Judy Herrman</a:t>
            </a:r>
            <a:endParaRPr lang="en-US" dirty="0"/>
          </a:p>
          <a:p>
            <a:r>
              <a:rPr lang="en-US" dirty="0"/>
              <a:t> </a:t>
            </a:r>
            <a:r>
              <a:rPr lang="en-US" sz="1600" dirty="0"/>
              <a:t>Clerk</a:t>
            </a:r>
            <a:br>
              <a:rPr lang="en-US" sz="1600" dirty="0"/>
            </a:br>
            <a:r>
              <a:rPr lang="en-US" sz="1600" dirty="0"/>
              <a:t> Spring Lake Township</a:t>
            </a:r>
            <a:br>
              <a:rPr lang="en-US" sz="1600" dirty="0"/>
            </a:br>
            <a:r>
              <a:rPr lang="en-US" sz="1600" dirty="0"/>
              <a:t> Tazewell County</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677" y="561359"/>
            <a:ext cx="1940321"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1" name="Rectangle 10"/>
          <p:cNvSpPr/>
          <p:nvPr/>
        </p:nvSpPr>
        <p:spPr>
          <a:xfrm>
            <a:off x="3275012" y="3657600"/>
            <a:ext cx="2971800" cy="1508105"/>
          </a:xfrm>
          <a:prstGeom prst="rect">
            <a:avLst/>
          </a:prstGeom>
        </p:spPr>
        <p:txBody>
          <a:bodyPr wrap="square">
            <a:spAutoFit/>
          </a:bodyPr>
          <a:lstStyle/>
          <a:p>
            <a:r>
              <a:rPr lang="en-US" sz="2400" b="1" dirty="0"/>
              <a:t> </a:t>
            </a:r>
            <a:r>
              <a:rPr lang="en-US" b="1" dirty="0"/>
              <a:t>Immediate Past President</a:t>
            </a:r>
            <a:br>
              <a:rPr lang="en-US" dirty="0"/>
            </a:br>
            <a:r>
              <a:rPr lang="en-US" i="1" dirty="0"/>
              <a:t>  Jeff Wallace</a:t>
            </a:r>
            <a:endParaRPr lang="en-US" dirty="0"/>
          </a:p>
          <a:p>
            <a:r>
              <a:rPr lang="en-US" dirty="0"/>
              <a:t> </a:t>
            </a:r>
            <a:r>
              <a:rPr lang="en-US" sz="1600" dirty="0"/>
              <a:t> Trustee</a:t>
            </a:r>
            <a:br>
              <a:rPr lang="en-US" sz="1600" dirty="0"/>
            </a:br>
            <a:r>
              <a:rPr lang="en-US" sz="1600" dirty="0"/>
              <a:t>  Joliet Township</a:t>
            </a:r>
            <a:br>
              <a:rPr lang="en-US" sz="1600" dirty="0"/>
            </a:br>
            <a:r>
              <a:rPr lang="en-US" sz="1600" dirty="0"/>
              <a:t>  Will County</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1329" y="1412000"/>
            <a:ext cx="2013175" cy="259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4" name="Rectangle 13"/>
          <p:cNvSpPr/>
          <p:nvPr/>
        </p:nvSpPr>
        <p:spPr>
          <a:xfrm>
            <a:off x="6635077" y="4191000"/>
            <a:ext cx="2126336" cy="1138773"/>
          </a:xfrm>
          <a:prstGeom prst="rect">
            <a:avLst/>
          </a:prstGeom>
        </p:spPr>
        <p:txBody>
          <a:bodyPr wrap="square">
            <a:spAutoFit/>
          </a:bodyPr>
          <a:lstStyle/>
          <a:p>
            <a:r>
              <a:rPr lang="en-US" i="1" dirty="0"/>
              <a:t>Katy Dolan </a:t>
            </a:r>
            <a:r>
              <a:rPr lang="en-US" i="1" dirty="0" err="1"/>
              <a:t>Baumer</a:t>
            </a:r>
            <a:endParaRPr lang="en-US" i="1" dirty="0"/>
          </a:p>
          <a:p>
            <a:r>
              <a:rPr lang="en-US" dirty="0"/>
              <a:t> </a:t>
            </a:r>
            <a:r>
              <a:rPr lang="en-US" sz="1600" dirty="0"/>
              <a:t>Clerk</a:t>
            </a:r>
          </a:p>
          <a:p>
            <a:r>
              <a:rPr lang="en-US" sz="1600" dirty="0"/>
              <a:t> Hanover Township</a:t>
            </a:r>
          </a:p>
          <a:p>
            <a:r>
              <a:rPr lang="en-US" sz="1600" dirty="0"/>
              <a:t> Cook County</a:t>
            </a:r>
          </a:p>
        </p:txBody>
      </p:sp>
      <p:sp>
        <p:nvSpPr>
          <p:cNvPr id="15" name="Rectangle 14"/>
          <p:cNvSpPr/>
          <p:nvPr/>
        </p:nvSpPr>
        <p:spPr>
          <a:xfrm>
            <a:off x="9149678" y="3242101"/>
            <a:ext cx="2126336" cy="1107996"/>
          </a:xfrm>
          <a:prstGeom prst="rect">
            <a:avLst/>
          </a:prstGeom>
        </p:spPr>
        <p:txBody>
          <a:bodyPr wrap="square">
            <a:spAutoFit/>
          </a:bodyPr>
          <a:lstStyle/>
          <a:p>
            <a:r>
              <a:rPr lang="en-US" i="1" dirty="0"/>
              <a:t>M. Carroll </a:t>
            </a:r>
            <a:r>
              <a:rPr lang="en-US" i="1" dirty="0" err="1"/>
              <a:t>Carroll</a:t>
            </a:r>
            <a:endParaRPr lang="en-US" dirty="0"/>
          </a:p>
          <a:p>
            <a:r>
              <a:rPr lang="en-US" sz="1600" dirty="0"/>
              <a:t>Tax Collector</a:t>
            </a:r>
            <a:br>
              <a:rPr lang="en-US" sz="1600" dirty="0"/>
            </a:br>
            <a:r>
              <a:rPr lang="en-US" sz="1600" dirty="0"/>
              <a:t>Brimfield Township</a:t>
            </a:r>
            <a:br>
              <a:rPr lang="en-US" sz="1600" dirty="0"/>
            </a:br>
            <a:r>
              <a:rPr lang="en-US" sz="1600" dirty="0"/>
              <a:t>Peoria County</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192" y="573800"/>
            <a:ext cx="1809307" cy="2343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256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2" y="685800"/>
            <a:ext cx="1625750" cy="2374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Rectangle 4"/>
          <p:cNvSpPr/>
          <p:nvPr/>
        </p:nvSpPr>
        <p:spPr>
          <a:xfrm>
            <a:off x="684212" y="3200400"/>
            <a:ext cx="2665412" cy="1138773"/>
          </a:xfrm>
          <a:prstGeom prst="rect">
            <a:avLst/>
          </a:prstGeom>
        </p:spPr>
        <p:txBody>
          <a:bodyPr wrap="square">
            <a:spAutoFit/>
          </a:bodyPr>
          <a:lstStyle/>
          <a:p>
            <a:r>
              <a:rPr lang="en-US" i="1" dirty="0"/>
              <a:t> John </a:t>
            </a:r>
            <a:r>
              <a:rPr lang="en-US" i="1" dirty="0" err="1"/>
              <a:t>Dabrowski</a:t>
            </a:r>
            <a:endParaRPr lang="en-US" i="1" dirty="0"/>
          </a:p>
          <a:p>
            <a:r>
              <a:rPr lang="en-US" dirty="0"/>
              <a:t> </a:t>
            </a:r>
            <a:r>
              <a:rPr lang="en-US" sz="1600" dirty="0"/>
              <a:t>Assessor</a:t>
            </a:r>
          </a:p>
          <a:p>
            <a:r>
              <a:rPr lang="en-US" sz="1600" dirty="0"/>
              <a:t> Bloomingdale Township</a:t>
            </a:r>
          </a:p>
          <a:p>
            <a:r>
              <a:rPr lang="en-US" sz="1600" dirty="0"/>
              <a:t> DuPage County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980" y="1251553"/>
            <a:ext cx="1787013" cy="2319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9" name="Rectangle 8"/>
          <p:cNvSpPr/>
          <p:nvPr/>
        </p:nvSpPr>
        <p:spPr>
          <a:xfrm>
            <a:off x="3422980" y="3733800"/>
            <a:ext cx="2970212" cy="1138773"/>
          </a:xfrm>
          <a:prstGeom prst="rect">
            <a:avLst/>
          </a:prstGeom>
        </p:spPr>
        <p:txBody>
          <a:bodyPr wrap="square">
            <a:spAutoFit/>
          </a:bodyPr>
          <a:lstStyle/>
          <a:p>
            <a:r>
              <a:rPr lang="en-US" i="1" dirty="0"/>
              <a:t>William </a:t>
            </a:r>
            <a:r>
              <a:rPr lang="en-US" i="1" dirty="0" err="1"/>
              <a:t>Donnan</a:t>
            </a:r>
            <a:endParaRPr lang="en-US" i="1" dirty="0"/>
          </a:p>
          <a:p>
            <a:r>
              <a:rPr lang="en-US" sz="1600" dirty="0"/>
              <a:t> Clerk</a:t>
            </a:r>
          </a:p>
          <a:p>
            <a:r>
              <a:rPr lang="en-US" sz="1600" dirty="0"/>
              <a:t> Ela Township</a:t>
            </a:r>
          </a:p>
          <a:p>
            <a:r>
              <a:rPr lang="en-US" sz="1600" dirty="0"/>
              <a:t> Lake County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881" y="609600"/>
            <a:ext cx="2277417" cy="2766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1" name="Rectangle 10"/>
          <p:cNvSpPr/>
          <p:nvPr/>
        </p:nvSpPr>
        <p:spPr>
          <a:xfrm>
            <a:off x="6172049" y="3571186"/>
            <a:ext cx="2665412" cy="1138773"/>
          </a:xfrm>
          <a:prstGeom prst="rect">
            <a:avLst/>
          </a:prstGeom>
        </p:spPr>
        <p:txBody>
          <a:bodyPr wrap="square">
            <a:spAutoFit/>
          </a:bodyPr>
          <a:lstStyle/>
          <a:p>
            <a:r>
              <a:rPr lang="en-US" dirty="0"/>
              <a:t> </a:t>
            </a:r>
            <a:r>
              <a:rPr lang="en-US" i="1" dirty="0"/>
              <a:t>Christine Filbert</a:t>
            </a:r>
          </a:p>
          <a:p>
            <a:r>
              <a:rPr lang="en-US" sz="1600" dirty="0"/>
              <a:t> Highway Commissioner</a:t>
            </a:r>
          </a:p>
          <a:p>
            <a:r>
              <a:rPr lang="en-US" sz="1600" dirty="0"/>
              <a:t> Cordova Township</a:t>
            </a:r>
          </a:p>
          <a:p>
            <a:r>
              <a:rPr lang="en-US" sz="1600" dirty="0"/>
              <a:t> Rock Island County</a:t>
            </a:r>
          </a:p>
        </p:txBody>
      </p:sp>
      <p:sp>
        <p:nvSpPr>
          <p:cNvPr id="12" name="Rectangle 11"/>
          <p:cNvSpPr/>
          <p:nvPr/>
        </p:nvSpPr>
        <p:spPr>
          <a:xfrm>
            <a:off x="9217023" y="4038600"/>
            <a:ext cx="2665411" cy="1138773"/>
          </a:xfrm>
          <a:prstGeom prst="rect">
            <a:avLst/>
          </a:prstGeom>
        </p:spPr>
        <p:txBody>
          <a:bodyPr wrap="square">
            <a:spAutoFit/>
          </a:bodyPr>
          <a:lstStyle/>
          <a:p>
            <a:r>
              <a:rPr lang="en-US" i="1" dirty="0"/>
              <a:t> Mike Foley</a:t>
            </a:r>
            <a:endParaRPr lang="en-US" dirty="0"/>
          </a:p>
          <a:p>
            <a:r>
              <a:rPr lang="en-US" dirty="0"/>
              <a:t> </a:t>
            </a:r>
            <a:r>
              <a:rPr lang="en-US" sz="1600" dirty="0"/>
              <a:t>Trustee</a:t>
            </a:r>
            <a:br>
              <a:rPr lang="en-US" sz="1600" dirty="0"/>
            </a:br>
            <a:r>
              <a:rPr lang="en-US" sz="1600" dirty="0"/>
              <a:t> Venice Township</a:t>
            </a:r>
            <a:br>
              <a:rPr lang="en-US" sz="1600" dirty="0"/>
            </a:br>
            <a:r>
              <a:rPr lang="en-US" sz="1600" dirty="0"/>
              <a:t> Madison County</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617" y="1600200"/>
            <a:ext cx="2076450" cy="2328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430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764" y="3803779"/>
            <a:ext cx="2436812" cy="1138773"/>
          </a:xfrm>
          <a:prstGeom prst="rect">
            <a:avLst/>
          </a:prstGeom>
        </p:spPr>
        <p:txBody>
          <a:bodyPr wrap="square">
            <a:spAutoFit/>
          </a:bodyPr>
          <a:lstStyle/>
          <a:p>
            <a:r>
              <a:rPr lang="en-US" i="1" dirty="0"/>
              <a:t>Mickey Goral</a:t>
            </a:r>
            <a:endParaRPr lang="en-US" dirty="0"/>
          </a:p>
          <a:p>
            <a:r>
              <a:rPr lang="en-US" dirty="0"/>
              <a:t> </a:t>
            </a:r>
            <a:r>
              <a:rPr lang="en-US" sz="1600" dirty="0"/>
              <a:t>Supervisor</a:t>
            </a:r>
            <a:br>
              <a:rPr lang="en-US" sz="1600" dirty="0"/>
            </a:br>
            <a:r>
              <a:rPr lang="en-US" sz="1600" dirty="0"/>
              <a:t> Rockford Township</a:t>
            </a:r>
            <a:br>
              <a:rPr lang="en-US" sz="1600" dirty="0"/>
            </a:br>
            <a:r>
              <a:rPr lang="en-US" sz="1600" dirty="0"/>
              <a:t> Winnebago County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64" y="685800"/>
            <a:ext cx="1981852" cy="2885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205" y="1676400"/>
            <a:ext cx="2062330" cy="2369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Rectangle 4"/>
          <p:cNvSpPr/>
          <p:nvPr/>
        </p:nvSpPr>
        <p:spPr>
          <a:xfrm>
            <a:off x="3463786" y="4175338"/>
            <a:ext cx="1979612" cy="1138773"/>
          </a:xfrm>
          <a:prstGeom prst="rect">
            <a:avLst/>
          </a:prstGeom>
        </p:spPr>
        <p:txBody>
          <a:bodyPr wrap="square">
            <a:spAutoFit/>
          </a:bodyPr>
          <a:lstStyle/>
          <a:p>
            <a:r>
              <a:rPr lang="en-US" i="1" dirty="0"/>
              <a:t> Mary Hamilton</a:t>
            </a:r>
          </a:p>
          <a:p>
            <a:r>
              <a:rPr lang="en-US" sz="1600" dirty="0"/>
              <a:t> Trustee</a:t>
            </a:r>
          </a:p>
          <a:p>
            <a:r>
              <a:rPr lang="en-US" sz="1600" dirty="0"/>
              <a:t> Aetna Township</a:t>
            </a:r>
          </a:p>
          <a:p>
            <a:r>
              <a:rPr lang="en-US" sz="1600" dirty="0"/>
              <a:t> Logan County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174" y="685800"/>
            <a:ext cx="2078146" cy="2760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7" name="Rectangle 6"/>
          <p:cNvSpPr/>
          <p:nvPr/>
        </p:nvSpPr>
        <p:spPr>
          <a:xfrm>
            <a:off x="6098612" y="3561178"/>
            <a:ext cx="2741612" cy="1138773"/>
          </a:xfrm>
          <a:prstGeom prst="rect">
            <a:avLst/>
          </a:prstGeom>
        </p:spPr>
        <p:txBody>
          <a:bodyPr wrap="square">
            <a:spAutoFit/>
          </a:bodyPr>
          <a:lstStyle/>
          <a:p>
            <a:r>
              <a:rPr lang="en-US" i="1" dirty="0"/>
              <a:t>Leslie </a:t>
            </a:r>
            <a:r>
              <a:rPr lang="en-US" i="1" dirty="0" err="1"/>
              <a:t>Hild</a:t>
            </a:r>
            <a:endParaRPr lang="en-US" i="1" dirty="0"/>
          </a:p>
          <a:p>
            <a:r>
              <a:rPr lang="en-US" sz="1600" dirty="0"/>
              <a:t> Highway Commissioner</a:t>
            </a:r>
          </a:p>
          <a:p>
            <a:r>
              <a:rPr lang="en-US" sz="1600" dirty="0"/>
              <a:t> Mt. Pulaski Township</a:t>
            </a:r>
          </a:p>
          <a:p>
            <a:r>
              <a:rPr lang="en-US" sz="1600" dirty="0"/>
              <a:t> Logan County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5434" y="1818720"/>
            <a:ext cx="2181116" cy="2670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0" name="Rectangle 9"/>
          <p:cNvSpPr/>
          <p:nvPr/>
        </p:nvSpPr>
        <p:spPr>
          <a:xfrm>
            <a:off x="9085434" y="4572000"/>
            <a:ext cx="2741612" cy="1138773"/>
          </a:xfrm>
          <a:prstGeom prst="rect">
            <a:avLst/>
          </a:prstGeom>
        </p:spPr>
        <p:txBody>
          <a:bodyPr wrap="square">
            <a:spAutoFit/>
          </a:bodyPr>
          <a:lstStyle/>
          <a:p>
            <a:r>
              <a:rPr lang="en-US" i="1" dirty="0"/>
              <a:t>Lisa Hodge</a:t>
            </a:r>
            <a:endParaRPr lang="en-US" dirty="0"/>
          </a:p>
          <a:p>
            <a:r>
              <a:rPr lang="en-US" sz="1600" dirty="0"/>
              <a:t> Clerk</a:t>
            </a:r>
          </a:p>
          <a:p>
            <a:r>
              <a:rPr lang="en-US" sz="1600" dirty="0"/>
              <a:t> Blackberry Township</a:t>
            </a:r>
          </a:p>
          <a:p>
            <a:r>
              <a:rPr lang="en-US" sz="1600" dirty="0"/>
              <a:t> Kane County</a:t>
            </a:r>
          </a:p>
        </p:txBody>
      </p:sp>
    </p:spTree>
    <p:extLst>
      <p:ext uri="{BB962C8B-B14F-4D97-AF65-F5344CB8AC3E}">
        <p14:creationId xmlns:p14="http://schemas.microsoft.com/office/powerpoint/2010/main" val="8516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06" y="685800"/>
            <a:ext cx="2209800" cy="2719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Rectangle 4"/>
          <p:cNvSpPr/>
          <p:nvPr/>
        </p:nvSpPr>
        <p:spPr>
          <a:xfrm>
            <a:off x="478906" y="3590546"/>
            <a:ext cx="2741612" cy="1138773"/>
          </a:xfrm>
          <a:prstGeom prst="rect">
            <a:avLst/>
          </a:prstGeom>
        </p:spPr>
        <p:txBody>
          <a:bodyPr wrap="square">
            <a:spAutoFit/>
          </a:bodyPr>
          <a:lstStyle/>
          <a:p>
            <a:r>
              <a:rPr lang="en-US" i="1" dirty="0"/>
              <a:t> Percy Johnson</a:t>
            </a:r>
            <a:endParaRPr lang="en-US" dirty="0"/>
          </a:p>
          <a:p>
            <a:r>
              <a:rPr lang="en-US" dirty="0"/>
              <a:t> </a:t>
            </a:r>
            <a:r>
              <a:rPr lang="en-US" sz="1600" dirty="0"/>
              <a:t>Trustee</a:t>
            </a:r>
            <a:br>
              <a:rPr lang="en-US" sz="1600" dirty="0"/>
            </a:br>
            <a:r>
              <a:rPr lang="en-US" sz="1600" dirty="0"/>
              <a:t> Waukegan Township</a:t>
            </a:r>
            <a:br>
              <a:rPr lang="en-US" sz="1600" dirty="0"/>
            </a:br>
            <a:r>
              <a:rPr lang="en-US" sz="1600" dirty="0"/>
              <a:t> Lake County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252" y="1478867"/>
            <a:ext cx="1896020" cy="2712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7" name="Rectangle 6"/>
          <p:cNvSpPr/>
          <p:nvPr/>
        </p:nvSpPr>
        <p:spPr>
          <a:xfrm>
            <a:off x="3220518" y="4423827"/>
            <a:ext cx="2208212" cy="1138773"/>
          </a:xfrm>
          <a:prstGeom prst="rect">
            <a:avLst/>
          </a:prstGeom>
        </p:spPr>
        <p:txBody>
          <a:bodyPr wrap="square">
            <a:spAutoFit/>
          </a:bodyPr>
          <a:lstStyle/>
          <a:p>
            <a:r>
              <a:rPr lang="en-US" dirty="0"/>
              <a:t> </a:t>
            </a:r>
            <a:r>
              <a:rPr lang="en-US" i="1" dirty="0"/>
              <a:t>Christopher </a:t>
            </a:r>
            <a:r>
              <a:rPr lang="en-US" i="1" dirty="0" err="1"/>
              <a:t>Kain</a:t>
            </a:r>
            <a:endParaRPr lang="en-US" i="1" dirty="0"/>
          </a:p>
          <a:p>
            <a:r>
              <a:rPr lang="en-US" dirty="0"/>
              <a:t> </a:t>
            </a:r>
            <a:r>
              <a:rPr lang="en-US" sz="1600" dirty="0"/>
              <a:t>Assessor</a:t>
            </a:r>
          </a:p>
          <a:p>
            <a:r>
              <a:rPr lang="en-US" sz="1600" dirty="0"/>
              <a:t> Addison Township</a:t>
            </a:r>
          </a:p>
          <a:p>
            <a:r>
              <a:rPr lang="en-US" sz="1600" dirty="0"/>
              <a:t> DuPage County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139" y="685800"/>
            <a:ext cx="1976247"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9" name="Rectangle 8"/>
          <p:cNvSpPr/>
          <p:nvPr/>
        </p:nvSpPr>
        <p:spPr>
          <a:xfrm>
            <a:off x="5973256" y="3886200"/>
            <a:ext cx="2132012" cy="1138773"/>
          </a:xfrm>
          <a:prstGeom prst="rect">
            <a:avLst/>
          </a:prstGeom>
        </p:spPr>
        <p:txBody>
          <a:bodyPr wrap="square">
            <a:spAutoFit/>
          </a:bodyPr>
          <a:lstStyle/>
          <a:p>
            <a:r>
              <a:rPr lang="en-US" i="1" dirty="0"/>
              <a:t>Sherrill Knorr</a:t>
            </a:r>
          </a:p>
          <a:p>
            <a:r>
              <a:rPr lang="en-US" dirty="0"/>
              <a:t> </a:t>
            </a:r>
            <a:r>
              <a:rPr lang="en-US" sz="1600" dirty="0"/>
              <a:t>Supervisor</a:t>
            </a:r>
          </a:p>
          <a:p>
            <a:r>
              <a:rPr lang="en-US" sz="1600" dirty="0"/>
              <a:t> Reed Township</a:t>
            </a:r>
          </a:p>
          <a:p>
            <a:r>
              <a:rPr lang="en-US" sz="1600" dirty="0"/>
              <a:t> Will County</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254" y="1600200"/>
            <a:ext cx="2011132" cy="296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8876252" y="4737348"/>
            <a:ext cx="2933158" cy="1384995"/>
          </a:xfrm>
          <a:prstGeom prst="rect">
            <a:avLst/>
          </a:prstGeom>
        </p:spPr>
        <p:txBody>
          <a:bodyPr wrap="square">
            <a:spAutoFit/>
          </a:bodyPr>
          <a:lstStyle/>
          <a:p>
            <a:r>
              <a:rPr lang="en-US" i="1" dirty="0"/>
              <a:t> Deb Lane</a:t>
            </a:r>
          </a:p>
          <a:p>
            <a:r>
              <a:rPr lang="en-US" i="1" dirty="0"/>
              <a:t> </a:t>
            </a:r>
            <a:r>
              <a:rPr lang="en-US" sz="1600" dirty="0"/>
              <a:t>Multi-Township Assessor</a:t>
            </a:r>
          </a:p>
          <a:p>
            <a:r>
              <a:rPr lang="en-US" sz="1600" dirty="0"/>
              <a:t> Meriden/Ophir/Troy Grove Townships</a:t>
            </a:r>
          </a:p>
          <a:p>
            <a:r>
              <a:rPr lang="en-US" sz="1600" dirty="0"/>
              <a:t> LaSalle County</a:t>
            </a:r>
            <a:endParaRPr lang="en-US" sz="1400" dirty="0"/>
          </a:p>
        </p:txBody>
      </p:sp>
    </p:spTree>
    <p:extLst>
      <p:ext uri="{BB962C8B-B14F-4D97-AF65-F5344CB8AC3E}">
        <p14:creationId xmlns:p14="http://schemas.microsoft.com/office/powerpoint/2010/main" val="32618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86" y="304800"/>
            <a:ext cx="2380686"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6" name="Rectangle 5"/>
          <p:cNvSpPr/>
          <p:nvPr/>
        </p:nvSpPr>
        <p:spPr>
          <a:xfrm>
            <a:off x="379412" y="2853613"/>
            <a:ext cx="2132012" cy="1077218"/>
          </a:xfrm>
          <a:prstGeom prst="rect">
            <a:avLst/>
          </a:prstGeom>
        </p:spPr>
        <p:txBody>
          <a:bodyPr wrap="square">
            <a:spAutoFit/>
          </a:bodyPr>
          <a:lstStyle/>
          <a:p>
            <a:pPr lvl="0"/>
            <a:r>
              <a:rPr lang="en-US" i="1" dirty="0">
                <a:solidFill>
                  <a:srgbClr val="404040"/>
                </a:solidFill>
              </a:rPr>
              <a:t> Darrell Maxheimer</a:t>
            </a:r>
          </a:p>
          <a:p>
            <a:pPr lvl="0"/>
            <a:r>
              <a:rPr lang="en-US" i="1" dirty="0">
                <a:solidFill>
                  <a:srgbClr val="404040"/>
                </a:solidFill>
              </a:rPr>
              <a:t> </a:t>
            </a:r>
            <a:r>
              <a:rPr lang="en-US" sz="1400" dirty="0">
                <a:solidFill>
                  <a:srgbClr val="404040"/>
                </a:solidFill>
              </a:rPr>
              <a:t>Highway Commissioner</a:t>
            </a:r>
          </a:p>
          <a:p>
            <a:pPr lvl="0"/>
            <a:r>
              <a:rPr lang="en-US" sz="1400" dirty="0">
                <a:solidFill>
                  <a:srgbClr val="404040"/>
                </a:solidFill>
              </a:rPr>
              <a:t> Rochester Township</a:t>
            </a:r>
          </a:p>
          <a:p>
            <a:pPr lvl="0"/>
            <a:r>
              <a:rPr lang="en-US" sz="1400" dirty="0">
                <a:solidFill>
                  <a:srgbClr val="404040"/>
                </a:solidFill>
              </a:rPr>
              <a:t> Sangamon County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697" y="693078"/>
            <a:ext cx="2027651" cy="2871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0" name="Rectangle 9"/>
          <p:cNvSpPr/>
          <p:nvPr/>
        </p:nvSpPr>
        <p:spPr>
          <a:xfrm>
            <a:off x="3366931" y="3667428"/>
            <a:ext cx="2059417" cy="1077218"/>
          </a:xfrm>
          <a:prstGeom prst="rect">
            <a:avLst/>
          </a:prstGeom>
        </p:spPr>
        <p:txBody>
          <a:bodyPr wrap="square">
            <a:spAutoFit/>
          </a:bodyPr>
          <a:lstStyle/>
          <a:p>
            <a:r>
              <a:rPr lang="en-US" dirty="0"/>
              <a:t>  </a:t>
            </a:r>
            <a:r>
              <a:rPr lang="en-US" i="1" dirty="0"/>
              <a:t>Sherry Meadows</a:t>
            </a:r>
          </a:p>
          <a:p>
            <a:r>
              <a:rPr lang="en-US" dirty="0"/>
              <a:t>  </a:t>
            </a:r>
            <a:r>
              <a:rPr lang="en-US" sz="1400" dirty="0"/>
              <a:t>Assessor</a:t>
            </a:r>
          </a:p>
          <a:p>
            <a:r>
              <a:rPr lang="en-US" sz="1400" dirty="0"/>
              <a:t>  Mt. Vernon Township</a:t>
            </a:r>
          </a:p>
          <a:p>
            <a:r>
              <a:rPr lang="en-US" sz="1400" dirty="0"/>
              <a:t>  Jefferson County</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612" y="494597"/>
            <a:ext cx="2106168" cy="2368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2" name="Rectangle 11"/>
          <p:cNvSpPr/>
          <p:nvPr/>
        </p:nvSpPr>
        <p:spPr>
          <a:xfrm>
            <a:off x="6313621" y="2929164"/>
            <a:ext cx="2635663" cy="1015663"/>
          </a:xfrm>
          <a:prstGeom prst="rect">
            <a:avLst/>
          </a:prstGeom>
        </p:spPr>
        <p:txBody>
          <a:bodyPr wrap="square">
            <a:spAutoFit/>
          </a:bodyPr>
          <a:lstStyle/>
          <a:p>
            <a:r>
              <a:rPr lang="en-US" i="1" dirty="0"/>
              <a:t> Karen Megan</a:t>
            </a:r>
          </a:p>
          <a:p>
            <a:r>
              <a:rPr lang="en-US" sz="1400" i="1" dirty="0"/>
              <a:t> </a:t>
            </a:r>
            <a:r>
              <a:rPr lang="en-US" sz="1400" dirty="0"/>
              <a:t>Tax Collector</a:t>
            </a:r>
          </a:p>
          <a:p>
            <a:r>
              <a:rPr lang="en-US" sz="1400" dirty="0"/>
              <a:t> Millbrook Township</a:t>
            </a:r>
          </a:p>
          <a:p>
            <a:r>
              <a:rPr lang="en-US" sz="1400" dirty="0"/>
              <a:t> Peoria County</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2390" r="12743"/>
          <a:stretch/>
        </p:blipFill>
        <p:spPr>
          <a:xfrm>
            <a:off x="9021044" y="1032339"/>
            <a:ext cx="2174857"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4" name="Rectangle 13"/>
          <p:cNvSpPr/>
          <p:nvPr/>
        </p:nvSpPr>
        <p:spPr>
          <a:xfrm>
            <a:off x="9021044" y="3728983"/>
            <a:ext cx="2635663" cy="1015663"/>
          </a:xfrm>
          <a:prstGeom prst="rect">
            <a:avLst/>
          </a:prstGeom>
        </p:spPr>
        <p:txBody>
          <a:bodyPr wrap="square">
            <a:spAutoFit/>
          </a:bodyPr>
          <a:lstStyle/>
          <a:p>
            <a:r>
              <a:rPr lang="en-US" i="1" dirty="0"/>
              <a:t> Charlie Montgomery</a:t>
            </a:r>
          </a:p>
          <a:p>
            <a:r>
              <a:rPr lang="en-US" sz="1400" i="1" dirty="0"/>
              <a:t> </a:t>
            </a:r>
            <a:r>
              <a:rPr lang="en-US" sz="1400" dirty="0"/>
              <a:t> Highway Commissioner</a:t>
            </a:r>
          </a:p>
          <a:p>
            <a:r>
              <a:rPr lang="en-US" sz="1400" dirty="0"/>
              <a:t>  Monticello Township</a:t>
            </a:r>
          </a:p>
          <a:p>
            <a:r>
              <a:rPr lang="en-US" sz="1400" dirty="0"/>
              <a:t>  Piatt County</a:t>
            </a:r>
          </a:p>
        </p:txBody>
      </p:sp>
    </p:spTree>
    <p:extLst>
      <p:ext uri="{BB962C8B-B14F-4D97-AF65-F5344CB8AC3E}">
        <p14:creationId xmlns:p14="http://schemas.microsoft.com/office/powerpoint/2010/main" val="15490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3812" y="3505200"/>
            <a:ext cx="2819400" cy="1015663"/>
          </a:xfrm>
          <a:prstGeom prst="rect">
            <a:avLst/>
          </a:prstGeom>
        </p:spPr>
        <p:txBody>
          <a:bodyPr wrap="square">
            <a:spAutoFit/>
          </a:bodyPr>
          <a:lstStyle/>
          <a:p>
            <a:r>
              <a:rPr lang="en-US" i="1" dirty="0"/>
              <a:t>Craig </a:t>
            </a:r>
            <a:r>
              <a:rPr lang="en-US" i="1" dirty="0" err="1"/>
              <a:t>Paulek</a:t>
            </a:r>
            <a:endParaRPr lang="en-US" dirty="0"/>
          </a:p>
          <a:p>
            <a:r>
              <a:rPr lang="en-US" sz="1400" dirty="0"/>
              <a:t>Clerk</a:t>
            </a:r>
            <a:br>
              <a:rPr lang="en-US" sz="1400" dirty="0"/>
            </a:br>
            <a:r>
              <a:rPr lang="en-US" sz="1400" dirty="0"/>
              <a:t> Stonington Township</a:t>
            </a:r>
            <a:br>
              <a:rPr lang="en-US" sz="1400" dirty="0"/>
            </a:br>
            <a:r>
              <a:rPr lang="en-US" sz="1400" dirty="0"/>
              <a:t> Christian County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2" y="848336"/>
            <a:ext cx="1804988" cy="24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8" name="Rectangle 7"/>
          <p:cNvSpPr/>
          <p:nvPr/>
        </p:nvSpPr>
        <p:spPr>
          <a:xfrm>
            <a:off x="4426746" y="3720970"/>
            <a:ext cx="1905000" cy="1015663"/>
          </a:xfrm>
          <a:prstGeom prst="rect">
            <a:avLst/>
          </a:prstGeom>
        </p:spPr>
        <p:txBody>
          <a:bodyPr wrap="square">
            <a:spAutoFit/>
          </a:bodyPr>
          <a:lstStyle/>
          <a:p>
            <a:r>
              <a:rPr lang="en-US" i="1" dirty="0"/>
              <a:t> Richard Phillips</a:t>
            </a:r>
          </a:p>
          <a:p>
            <a:r>
              <a:rPr lang="en-US" sz="1400" i="1" dirty="0"/>
              <a:t> </a:t>
            </a:r>
            <a:r>
              <a:rPr lang="en-US" sz="1400" dirty="0"/>
              <a:t>Trustee</a:t>
            </a:r>
          </a:p>
          <a:p>
            <a:r>
              <a:rPr lang="en-US" sz="1400" dirty="0"/>
              <a:t> Normal Township</a:t>
            </a:r>
          </a:p>
          <a:p>
            <a:r>
              <a:rPr lang="en-US" sz="1400" dirty="0"/>
              <a:t> McLean County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96" y="989034"/>
            <a:ext cx="1873350" cy="2516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0" name="Rectangle 9"/>
          <p:cNvSpPr/>
          <p:nvPr/>
        </p:nvSpPr>
        <p:spPr>
          <a:xfrm>
            <a:off x="8075612" y="4198024"/>
            <a:ext cx="2260600" cy="1077218"/>
          </a:xfrm>
          <a:prstGeom prst="rect">
            <a:avLst/>
          </a:prstGeom>
        </p:spPr>
        <p:txBody>
          <a:bodyPr wrap="square">
            <a:spAutoFit/>
          </a:bodyPr>
          <a:lstStyle/>
          <a:p>
            <a:r>
              <a:rPr lang="en-US" i="1" dirty="0"/>
              <a:t> Lucy Prouty</a:t>
            </a:r>
            <a:endParaRPr lang="en-US" dirty="0"/>
          </a:p>
          <a:p>
            <a:r>
              <a:rPr lang="en-US" dirty="0"/>
              <a:t> </a:t>
            </a:r>
            <a:r>
              <a:rPr lang="en-US" sz="1400" dirty="0"/>
              <a:t>Supervisor</a:t>
            </a:r>
            <a:br>
              <a:rPr lang="en-US" sz="1400" dirty="0"/>
            </a:br>
            <a:r>
              <a:rPr lang="en-US" sz="1400" dirty="0"/>
              <a:t> Ela Township</a:t>
            </a:r>
            <a:br>
              <a:rPr lang="en-US" sz="1400" dirty="0"/>
            </a:br>
            <a:r>
              <a:rPr lang="en-US" sz="1400" dirty="0"/>
              <a:t> Lake County</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66" y="679947"/>
            <a:ext cx="2589245" cy="3347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1293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076" y="4546431"/>
            <a:ext cx="2260600" cy="1015663"/>
          </a:xfrm>
          <a:prstGeom prst="rect">
            <a:avLst/>
          </a:prstGeom>
        </p:spPr>
        <p:txBody>
          <a:bodyPr wrap="square">
            <a:spAutoFit/>
          </a:bodyPr>
          <a:lstStyle/>
          <a:p>
            <a:r>
              <a:rPr lang="en-US" i="1" dirty="0"/>
              <a:t> Ruth Stanley</a:t>
            </a:r>
          </a:p>
          <a:p>
            <a:r>
              <a:rPr lang="en-US" sz="1400" dirty="0"/>
              <a:t> Trustee</a:t>
            </a:r>
          </a:p>
          <a:p>
            <a:r>
              <a:rPr lang="en-US" sz="1400" dirty="0"/>
              <a:t> Sterling Township</a:t>
            </a:r>
          </a:p>
          <a:p>
            <a:r>
              <a:rPr lang="en-US" sz="1400" dirty="0"/>
              <a:t> Whiteside County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635831"/>
            <a:ext cx="2819400" cy="3786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698744" y="3469213"/>
            <a:ext cx="2260600" cy="1015663"/>
          </a:xfrm>
          <a:prstGeom prst="rect">
            <a:avLst/>
          </a:prstGeom>
        </p:spPr>
        <p:txBody>
          <a:bodyPr wrap="square">
            <a:spAutoFit/>
          </a:bodyPr>
          <a:lstStyle/>
          <a:p>
            <a:r>
              <a:rPr lang="en-US" dirty="0"/>
              <a:t> </a:t>
            </a:r>
            <a:r>
              <a:rPr lang="en-US" i="1" dirty="0"/>
              <a:t>Sherry Tite</a:t>
            </a:r>
            <a:endParaRPr lang="en-US" dirty="0"/>
          </a:p>
          <a:p>
            <a:r>
              <a:rPr lang="en-US" sz="1400" dirty="0"/>
              <a:t> Clerk        </a:t>
            </a:r>
          </a:p>
          <a:p>
            <a:r>
              <a:rPr lang="en-US" sz="1400" dirty="0"/>
              <a:t> Wood River Township</a:t>
            </a:r>
          </a:p>
          <a:p>
            <a:r>
              <a:rPr lang="en-US" sz="1400" dirty="0"/>
              <a:t> Madison County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529" y="457200"/>
            <a:ext cx="3387030" cy="290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12" y="247381"/>
            <a:ext cx="2743200" cy="3760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0" name="Rectangle 9"/>
          <p:cNvSpPr/>
          <p:nvPr/>
        </p:nvSpPr>
        <p:spPr>
          <a:xfrm>
            <a:off x="8761412" y="4267200"/>
            <a:ext cx="2260600" cy="1077218"/>
          </a:xfrm>
          <a:prstGeom prst="rect">
            <a:avLst/>
          </a:prstGeom>
        </p:spPr>
        <p:txBody>
          <a:bodyPr wrap="square">
            <a:spAutoFit/>
          </a:bodyPr>
          <a:lstStyle/>
          <a:p>
            <a:r>
              <a:rPr lang="en-US" dirty="0"/>
              <a:t> </a:t>
            </a:r>
            <a:r>
              <a:rPr lang="en-US" i="1" dirty="0"/>
              <a:t>Arnold Vegter</a:t>
            </a:r>
          </a:p>
          <a:p>
            <a:r>
              <a:rPr lang="en-US" i="1" dirty="0"/>
              <a:t> </a:t>
            </a:r>
            <a:r>
              <a:rPr lang="en-US" sz="1400" dirty="0"/>
              <a:t>Highway Commissioner        </a:t>
            </a:r>
          </a:p>
          <a:p>
            <a:r>
              <a:rPr lang="en-US" sz="1400" dirty="0"/>
              <a:t> Union Grove Township    </a:t>
            </a:r>
          </a:p>
          <a:p>
            <a:r>
              <a:rPr lang="en-US" sz="1400" dirty="0"/>
              <a:t> Whiteside County</a:t>
            </a:r>
            <a:endParaRPr lang="en-US" sz="1100" dirty="0"/>
          </a:p>
        </p:txBody>
      </p:sp>
    </p:spTree>
    <p:extLst>
      <p:ext uri="{BB962C8B-B14F-4D97-AF65-F5344CB8AC3E}">
        <p14:creationId xmlns:p14="http://schemas.microsoft.com/office/powerpoint/2010/main" val="20217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578</Words>
  <Application>Microsoft Office PowerPoint</Application>
  <PresentationFormat>Custom</PresentationFormat>
  <Paragraphs>144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Cambria</vt:lpstr>
      <vt:lpstr>Eco Living 16x9</vt:lpstr>
      <vt:lpstr>TOI Annual Education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our 2016 conference sponsors and exhibitors!</vt:lpstr>
      <vt:lpstr>PowerPoint Presentation</vt:lpstr>
      <vt:lpstr>PowerPoint Presentation</vt:lpstr>
      <vt:lpstr>PowerPoint Presentation</vt:lpstr>
      <vt:lpstr>Thank you to everyone who attended and helped make  TOI’s 2016 Educational Conference a success.  See you next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2016-09-09T13:40:54Z</dcterms:created>
  <dcterms:modified xsi:type="dcterms:W3CDTF">2016-11-01T16:57:10Z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